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handoutMasterIdLst>
    <p:handoutMasterId r:id="rId21"/>
  </p:handoutMasterIdLst>
  <p:sldIdLst>
    <p:sldId id="335" r:id="rId3"/>
    <p:sldId id="350" r:id="rId4"/>
    <p:sldId id="375" r:id="rId5"/>
    <p:sldId id="356" r:id="rId6"/>
    <p:sldId id="368" r:id="rId7"/>
    <p:sldId id="373" r:id="rId8"/>
    <p:sldId id="369" r:id="rId9"/>
    <p:sldId id="351" r:id="rId10"/>
    <p:sldId id="370" r:id="rId11"/>
    <p:sldId id="371" r:id="rId12"/>
    <p:sldId id="372" r:id="rId13"/>
    <p:sldId id="366" r:id="rId14"/>
    <p:sldId id="376" r:id="rId15"/>
    <p:sldId id="361" r:id="rId16"/>
    <p:sldId id="348" r:id="rId17"/>
    <p:sldId id="377" r:id="rId18"/>
    <p:sldId id="297"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1134" autoAdjust="0"/>
    <p:restoredTop sz="94052" autoAdjust="0"/>
  </p:normalViewPr>
  <p:slideViewPr>
    <p:cSldViewPr>
      <p:cViewPr varScale="1">
        <p:scale>
          <a:sx n="81" d="100"/>
          <a:sy n="81" d="100"/>
        </p:scale>
        <p:origin x="114" y="5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160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650" tIns="45825" rIns="91650" bIns="45825" rtlCol="0"/>
          <a:lstStyle>
            <a:lvl1pPr algn="l">
              <a:defRPr sz="1200"/>
            </a:lvl1pPr>
          </a:lstStyle>
          <a:p>
            <a:endParaRPr lang="en-US"/>
          </a:p>
        </p:txBody>
      </p:sp>
      <p:sp>
        <p:nvSpPr>
          <p:cNvPr id="3" name="Date Placeholder 2"/>
          <p:cNvSpPr>
            <a:spLocks noGrp="1"/>
          </p:cNvSpPr>
          <p:nvPr>
            <p:ph type="dt" sz="quarter" idx="1"/>
          </p:nvPr>
        </p:nvSpPr>
        <p:spPr>
          <a:xfrm>
            <a:off x="3970340" y="0"/>
            <a:ext cx="3038475" cy="465138"/>
          </a:xfrm>
          <a:prstGeom prst="rect">
            <a:avLst/>
          </a:prstGeom>
        </p:spPr>
        <p:txBody>
          <a:bodyPr vert="horz" lIns="91650" tIns="45825" rIns="91650" bIns="45825" rtlCol="0"/>
          <a:lstStyle>
            <a:lvl1pPr algn="r">
              <a:defRPr sz="1200"/>
            </a:lvl1pPr>
          </a:lstStyle>
          <a:p>
            <a:fld id="{FFA0100A-E311-40E0-9D51-7FC54310819A}" type="datetimeFigureOut">
              <a:rPr lang="en-US" smtClean="0"/>
              <a:t>9/23/2014</a:t>
            </a:fld>
            <a:endParaRPr lang="en-US"/>
          </a:p>
        </p:txBody>
      </p:sp>
      <p:sp>
        <p:nvSpPr>
          <p:cNvPr id="4" name="Footer Placeholder 3"/>
          <p:cNvSpPr>
            <a:spLocks noGrp="1"/>
          </p:cNvSpPr>
          <p:nvPr>
            <p:ph type="ftr" sz="quarter" idx="2"/>
          </p:nvPr>
        </p:nvSpPr>
        <p:spPr>
          <a:xfrm>
            <a:off x="2" y="8829675"/>
            <a:ext cx="3038475" cy="465138"/>
          </a:xfrm>
          <a:prstGeom prst="rect">
            <a:avLst/>
          </a:prstGeom>
        </p:spPr>
        <p:txBody>
          <a:bodyPr vert="horz" lIns="91650" tIns="45825" rIns="91650" bIns="45825"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675"/>
            <a:ext cx="3038475" cy="465138"/>
          </a:xfrm>
          <a:prstGeom prst="rect">
            <a:avLst/>
          </a:prstGeom>
        </p:spPr>
        <p:txBody>
          <a:bodyPr vert="horz" lIns="91650" tIns="45825" rIns="91650" bIns="45825" rtlCol="0" anchor="b"/>
          <a:lstStyle>
            <a:lvl1pPr algn="r">
              <a:defRPr sz="1200"/>
            </a:lvl1pPr>
          </a:lstStyle>
          <a:p>
            <a:fld id="{38A8C7DD-D375-471C-8291-8202B3809835}" type="slidenum">
              <a:rPr lang="en-US" smtClean="0"/>
              <a:t>‹#›</a:t>
            </a:fld>
            <a:endParaRPr lang="en-US"/>
          </a:p>
        </p:txBody>
      </p:sp>
    </p:spTree>
    <p:extLst>
      <p:ext uri="{BB962C8B-B14F-4D97-AF65-F5344CB8AC3E}">
        <p14:creationId xmlns:p14="http://schemas.microsoft.com/office/powerpoint/2010/main" val="2272280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390" tIns="46696" rIns="93390" bIns="46696"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390" tIns="46696" rIns="93390" bIns="46696" rtlCol="0"/>
          <a:lstStyle>
            <a:lvl1pPr algn="r">
              <a:defRPr sz="1200"/>
            </a:lvl1pPr>
          </a:lstStyle>
          <a:p>
            <a:fld id="{DD591A73-E366-4094-B5AA-D7E3A9E32E94}" type="datetimeFigureOut">
              <a:rPr lang="en-US" smtClean="0"/>
              <a:pPr/>
              <a:t>9/23/2014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390" tIns="46696" rIns="93390" bIns="46696"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390" tIns="46696" rIns="93390" bIns="46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3037840" cy="464820"/>
          </a:xfrm>
          <a:prstGeom prst="rect">
            <a:avLst/>
          </a:prstGeom>
        </p:spPr>
        <p:txBody>
          <a:bodyPr vert="horz" lIns="93390" tIns="46696" rIns="93390" bIns="4669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390" tIns="46696" rIns="93390" bIns="46696" rtlCol="0" anchor="b"/>
          <a:lstStyle>
            <a:lvl1pPr algn="r">
              <a:defRPr sz="1200"/>
            </a:lvl1pPr>
          </a:lstStyle>
          <a:p>
            <a:fld id="{B4A6D968-6B34-4A0A-BF38-923A0B39C770}" type="slidenum">
              <a:rPr lang="en-US" smtClean="0"/>
              <a:pPr/>
              <a:t>‹#›</a:t>
            </a:fld>
            <a:endParaRPr lang="en-US"/>
          </a:p>
        </p:txBody>
      </p:sp>
    </p:spTree>
    <p:extLst>
      <p:ext uri="{BB962C8B-B14F-4D97-AF65-F5344CB8AC3E}">
        <p14:creationId xmlns:p14="http://schemas.microsoft.com/office/powerpoint/2010/main" val="1315892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F019B707-7984-44F9-A36B-7B012311EBD4}" type="slidenum">
              <a:rPr lang="en-US" smtClean="0">
                <a:solidFill>
                  <a:prstClr val="black"/>
                </a:solidFill>
                <a:latin typeface="Arial" pitchFamily="34" charset="0"/>
                <a:cs typeface="Arial" pitchFamily="34" charset="0"/>
              </a:rPr>
              <a:pPr/>
              <a:t>17</a:t>
            </a:fld>
            <a:endParaRPr lang="en-US" smtClean="0">
              <a:solidFill>
                <a:prstClr val="black"/>
              </a:solidFill>
              <a:latin typeface="Arial" pitchFamily="34" charset="0"/>
              <a:cs typeface="Arial" pitchFamily="34" charset="0"/>
            </a:endParaRPr>
          </a:p>
        </p:txBody>
      </p:sp>
      <p:sp>
        <p:nvSpPr>
          <p:cNvPr id="64514" name="Rectangle 2"/>
          <p:cNvSpPr>
            <a:spLocks noGrp="1" noRot="1" noChangeAspect="1" noChangeArrowheads="1" noTextEdit="1"/>
          </p:cNvSpPr>
          <p:nvPr>
            <p:ph type="sldImg"/>
          </p:nvPr>
        </p:nvSpPr>
        <p:spPr>
          <a:xfrm>
            <a:off x="1181100" y="696913"/>
            <a:ext cx="4648200" cy="3486150"/>
          </a:xfrm>
          <a:ln/>
        </p:spPr>
      </p:sp>
      <p:sp>
        <p:nvSpPr>
          <p:cNvPr id="64515" name="Rectangle 3"/>
          <p:cNvSpPr>
            <a:spLocks noGrp="1" noChangeArrowheads="1"/>
          </p:cNvSpPr>
          <p:nvPr>
            <p:ph type="body" idx="1"/>
          </p:nvPr>
        </p:nvSpPr>
        <p:spPr>
          <a:xfrm>
            <a:off x="935685" y="4416431"/>
            <a:ext cx="5139034" cy="276527"/>
          </a:xfrm>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586444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BCE9BA0-CC30-4EAA-9C78-7901A849D709}" type="datetime1">
              <a:rPr lang="en-US" smtClean="0"/>
              <a:pPr/>
              <a:t>9/23/2014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C6C7F9C-1A2F-4A16-99BF-54B267120EB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2E3B6ED-2A0E-4671-986A-58C44F47A903}" type="datetime1">
              <a:rPr lang="en-US" smtClean="0"/>
              <a:pPr/>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C7F9C-1A2F-4A16-99BF-54B267120E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3ECA5-9E43-42DB-9D5D-2F96ECD03C13}" type="datetime1">
              <a:rPr lang="en-US" smtClean="0"/>
              <a:pPr/>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C7F9C-1A2F-4A16-99BF-54B267120EB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BCE9BA0-CC30-4EAA-9C78-7901A849D709}" type="datetime1">
              <a:rPr lang="en-US" smtClean="0">
                <a:solidFill>
                  <a:srgbClr val="DBF5F9">
                    <a:shade val="90000"/>
                  </a:srgbClr>
                </a:solidFill>
              </a:rPr>
              <a:pPr/>
              <a:t>9/23/2014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7C6C7F9C-1A2F-4A16-99BF-54B267120EB3}"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68242922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AEE36D-F699-4B8F-892C-8766722765C3}" type="datetime1">
              <a:rPr lang="en-US" smtClean="0">
                <a:solidFill>
                  <a:srgbClr val="04617B">
                    <a:shade val="90000"/>
                  </a:srgbClr>
                </a:solidFill>
              </a:rPr>
              <a:pPr/>
              <a:t>9/23/2014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7C6C7F9C-1A2F-4A16-99BF-54B267120EB3}"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84242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8530F6C-38A0-4DF0-BA1C-83A72862F0A1}" type="datetime1">
              <a:rPr lang="en-US" smtClean="0">
                <a:solidFill>
                  <a:srgbClr val="DBF5F9">
                    <a:shade val="90000"/>
                  </a:srgbClr>
                </a:solidFill>
              </a:rPr>
              <a:pPr/>
              <a:t>9/23/2014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7C6C7F9C-1A2F-4A16-99BF-54B267120EB3}"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6035787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80D1C57-1D61-4A9A-B5F0-6C38CA3A2D2A}" type="datetime1">
              <a:rPr lang="en-US" smtClean="0">
                <a:solidFill>
                  <a:srgbClr val="04617B">
                    <a:shade val="90000"/>
                  </a:srgbClr>
                </a:solidFill>
              </a:rPr>
              <a:pPr/>
              <a:t>9/23/2014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7C6C7F9C-1A2F-4A16-99BF-54B267120EB3}"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22763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DF75F2E-F8EB-4920-A845-28AEB5D31E6C}" type="datetime1">
              <a:rPr lang="en-US" smtClean="0">
                <a:solidFill>
                  <a:srgbClr val="04617B">
                    <a:shade val="90000"/>
                  </a:srgbClr>
                </a:solidFill>
              </a:rPr>
              <a:pPr/>
              <a:t>9/23/2014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7C6C7F9C-1A2F-4A16-99BF-54B267120EB3}"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38366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A9E657B-2534-4712-AFC6-F9F0C9327882}" type="datetime1">
              <a:rPr lang="en-US" smtClean="0">
                <a:solidFill>
                  <a:srgbClr val="04617B">
                    <a:shade val="90000"/>
                  </a:srgbClr>
                </a:solidFill>
              </a:rPr>
              <a:pPr/>
              <a:t>9/23/2014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7C6C7F9C-1A2F-4A16-99BF-54B267120EB3}"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47165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5CC923-176D-453C-8EB9-ECD5E5549A51}" type="datetime1">
              <a:rPr lang="en-US" smtClean="0">
                <a:solidFill>
                  <a:srgbClr val="04617B">
                    <a:shade val="90000"/>
                  </a:srgbClr>
                </a:solidFill>
              </a:rPr>
              <a:pPr/>
              <a:t>9/23/2014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7C6C7F9C-1A2F-4A16-99BF-54B267120EB3}"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49708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D85C66C-4B82-4099-A3F3-C515229F4A3D}" type="datetime1">
              <a:rPr lang="en-US" smtClean="0">
                <a:solidFill>
                  <a:srgbClr val="04617B">
                    <a:shade val="90000"/>
                  </a:srgbClr>
                </a:solidFill>
              </a:rPr>
              <a:pPr/>
              <a:t>9/23/2014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7C6C7F9C-1A2F-4A16-99BF-54B267120EB3}"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74637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AEE36D-F699-4B8F-892C-8766722765C3}" type="datetime1">
              <a:rPr lang="en-US" smtClean="0"/>
              <a:pPr/>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C7F9C-1A2F-4A16-99BF-54B267120EB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D8BBF30-737C-4707-9527-7A150E87FEE4}" type="datetime1">
              <a:rPr lang="en-US" smtClean="0">
                <a:solidFill>
                  <a:srgbClr val="04617B">
                    <a:shade val="90000"/>
                  </a:srgbClr>
                </a:solidFill>
              </a:rPr>
              <a:pPr/>
              <a:t>9/23/2014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7C6C7F9C-1A2F-4A16-99BF-54B267120EB3}"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118637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2E3B6ED-2A0E-4671-986A-58C44F47A903}" type="datetime1">
              <a:rPr lang="en-US" smtClean="0">
                <a:solidFill>
                  <a:srgbClr val="04617B">
                    <a:shade val="90000"/>
                  </a:srgbClr>
                </a:solidFill>
              </a:rPr>
              <a:pPr/>
              <a:t>9/23/2014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7C6C7F9C-1A2F-4A16-99BF-54B267120EB3}"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52587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3ECA5-9E43-42DB-9D5D-2F96ECD03C13}" type="datetime1">
              <a:rPr lang="en-US" smtClean="0">
                <a:solidFill>
                  <a:srgbClr val="04617B">
                    <a:shade val="90000"/>
                  </a:srgbClr>
                </a:solidFill>
              </a:rPr>
              <a:pPr/>
              <a:t>9/23/2014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7C6C7F9C-1A2F-4A16-99BF-54B267120EB3}"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2432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8530F6C-38A0-4DF0-BA1C-83A72862F0A1}" type="datetime1">
              <a:rPr lang="en-US" smtClean="0"/>
              <a:pPr/>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C7F9C-1A2F-4A16-99BF-54B267120E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80D1C57-1D61-4A9A-B5F0-6C38CA3A2D2A}" type="datetime1">
              <a:rPr lang="en-US" smtClean="0"/>
              <a:pPr/>
              <a:t>9/23/2014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6C7F9C-1A2F-4A16-99BF-54B267120E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DF75F2E-F8EB-4920-A845-28AEB5D31E6C}" type="datetime1">
              <a:rPr lang="en-US" smtClean="0"/>
              <a:pPr/>
              <a:t>9/23/2014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6C7F9C-1A2F-4A16-99BF-54B267120E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A9E657B-2534-4712-AFC6-F9F0C9327882}" type="datetime1">
              <a:rPr lang="en-US" smtClean="0"/>
              <a:pPr/>
              <a:t>9/23/2014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6C7F9C-1A2F-4A16-99BF-54B267120E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5CC923-176D-453C-8EB9-ECD5E5549A51}" type="datetime1">
              <a:rPr lang="en-US" smtClean="0"/>
              <a:pPr/>
              <a:t>9/23/2014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6C7F9C-1A2F-4A16-99BF-54B267120E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D85C66C-4B82-4099-A3F3-C515229F4A3D}" type="datetime1">
              <a:rPr lang="en-US" smtClean="0"/>
              <a:pPr/>
              <a:t>9/23/2014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6C7F9C-1A2F-4A16-99BF-54B267120E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D8BBF30-737C-4707-9527-7A150E87FEE4}" type="datetime1">
              <a:rPr lang="en-US" smtClean="0"/>
              <a:pPr/>
              <a:t>9/23/2014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C6C7F9C-1A2F-4A16-99BF-54B267120EB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6060915-DB30-417F-B786-88B332D8045E}" type="datetime1">
              <a:rPr lang="en-US" smtClean="0"/>
              <a:pPr/>
              <a:t>9/23/2014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C6C7F9C-1A2F-4A16-99BF-54B267120EB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6060915-DB30-417F-B786-88B332D8045E}" type="datetime1">
              <a:rPr lang="en-US" smtClean="0">
                <a:solidFill>
                  <a:srgbClr val="04617B">
                    <a:shade val="90000"/>
                  </a:srgbClr>
                </a:solidFill>
              </a:rPr>
              <a:pPr/>
              <a:t>9/23/2014</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C6C7F9C-1A2F-4A16-99BF-54B267120EB3}"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9471975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2.jpeg"/><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www.education.noaa.gov/" TargetMode="External"/><Relationship Id="rId11" Type="http://schemas.openxmlformats.org/officeDocument/2006/relationships/image" Target="../media/image29.jpeg"/><Relationship Id="rId5" Type="http://schemas.openxmlformats.org/officeDocument/2006/relationships/image" Target="../media/image24.jpeg"/><Relationship Id="rId10" Type="http://schemas.openxmlformats.org/officeDocument/2006/relationships/image" Target="../media/image28.jpeg"/><Relationship Id="rId4" Type="http://schemas.openxmlformats.org/officeDocument/2006/relationships/image" Target="../media/image23.jpeg"/><Relationship Id="rId9"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eagrant.noaa.gov/FundingFellowships/KnaussFellowship.aspx"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pPr algn="ctr"/>
            <a:r>
              <a:rPr lang="en-US" dirty="0" smtClean="0"/>
              <a:t>Graduate and Early Career Opportunities at NOAA</a:t>
            </a:r>
            <a:endParaRPr lang="en-US" dirty="0"/>
          </a:p>
        </p:txBody>
      </p:sp>
      <p:sp>
        <p:nvSpPr>
          <p:cNvPr id="8" name="Subtitle 7"/>
          <p:cNvSpPr>
            <a:spLocks noGrp="1"/>
          </p:cNvSpPr>
          <p:nvPr>
            <p:ph type="subTitle" idx="1"/>
          </p:nvPr>
        </p:nvSpPr>
        <p:spPr>
          <a:xfrm>
            <a:off x="533400" y="3228536"/>
            <a:ext cx="7854696" cy="1953064"/>
          </a:xfrm>
        </p:spPr>
        <p:txBody>
          <a:bodyPr>
            <a:normAutofit/>
          </a:bodyPr>
          <a:lstStyle/>
          <a:p>
            <a:pPr algn="ctr"/>
            <a:r>
              <a:rPr lang="en-US" i="1" dirty="0" smtClean="0">
                <a:ln>
                  <a:solidFill>
                    <a:schemeClr val="accent3">
                      <a:lumMod val="20000"/>
                      <a:lumOff val="80000"/>
                    </a:schemeClr>
                  </a:solidFill>
                </a:ln>
              </a:rPr>
              <a:t>Marlene Kaplan</a:t>
            </a:r>
          </a:p>
          <a:p>
            <a:pPr algn="ctr"/>
            <a:r>
              <a:rPr lang="en-US" i="1" dirty="0" smtClean="0">
                <a:ln>
                  <a:solidFill>
                    <a:schemeClr val="accent3">
                      <a:lumMod val="20000"/>
                      <a:lumOff val="80000"/>
                    </a:schemeClr>
                  </a:solidFill>
                </a:ln>
              </a:rPr>
              <a:t>Deputy Director of Education</a:t>
            </a:r>
          </a:p>
          <a:p>
            <a:pPr algn="ctr"/>
            <a:r>
              <a:rPr lang="en-US" i="1" dirty="0" smtClean="0">
                <a:ln>
                  <a:solidFill>
                    <a:schemeClr val="accent3">
                      <a:lumMod val="20000"/>
                      <a:lumOff val="80000"/>
                    </a:schemeClr>
                  </a:solidFill>
                </a:ln>
              </a:rPr>
              <a:t>NOAA</a:t>
            </a:r>
          </a:p>
          <a:p>
            <a:pPr algn="ctr"/>
            <a:r>
              <a:rPr lang="en-US" i="1" dirty="0" smtClean="0">
                <a:ln>
                  <a:solidFill>
                    <a:schemeClr val="accent3">
                      <a:lumMod val="20000"/>
                      <a:lumOff val="80000"/>
                    </a:schemeClr>
                  </a:solidFill>
                </a:ln>
              </a:rPr>
              <a:t>September 2014</a:t>
            </a:r>
          </a:p>
          <a:p>
            <a:pPr algn="ctr"/>
            <a:endParaRPr lang="en-US" i="1" dirty="0" smtClean="0">
              <a:ln>
                <a:solidFill>
                  <a:schemeClr val="accent3">
                    <a:lumMod val="20000"/>
                    <a:lumOff val="80000"/>
                  </a:schemeClr>
                </a:solidFill>
              </a:ln>
            </a:endParaRPr>
          </a:p>
        </p:txBody>
      </p:sp>
      <p:sp>
        <p:nvSpPr>
          <p:cNvPr id="4" name="Slide Number Placeholder 3"/>
          <p:cNvSpPr>
            <a:spLocks noGrp="1"/>
          </p:cNvSpPr>
          <p:nvPr>
            <p:ph type="sldNum" sz="quarter" idx="12"/>
          </p:nvPr>
        </p:nvSpPr>
        <p:spPr/>
        <p:txBody>
          <a:bodyPr/>
          <a:lstStyle/>
          <a:p>
            <a:fld id="{7C6C7F9C-1A2F-4A16-99BF-54B267120EB3}" type="slidenum">
              <a:rPr lang="en-US" smtClean="0">
                <a:solidFill>
                  <a:srgbClr val="04617B">
                    <a:shade val="90000"/>
                  </a:srgbClr>
                </a:solidFill>
              </a:rPr>
              <a:pPr/>
              <a:t>1</a:t>
            </a:fld>
            <a:endParaRPr lang="en-US">
              <a:solidFill>
                <a:srgbClr val="04617B">
                  <a:shade val="90000"/>
                </a:srgbClr>
              </a:solidFill>
            </a:endParaRPr>
          </a:p>
        </p:txBody>
      </p:sp>
      <p:pic>
        <p:nvPicPr>
          <p:cNvPr id="5" name="Picture 4" descr="Dept of Commerce Seal"/>
          <p:cNvPicPr>
            <a:picLocks noChangeAspect="1" noChangeArrowheads="1"/>
          </p:cNvPicPr>
          <p:nvPr/>
        </p:nvPicPr>
        <p:blipFill>
          <a:blip r:embed="rId2" cstate="print"/>
          <a:srcRect/>
          <a:stretch>
            <a:fillRect/>
          </a:stretch>
        </p:blipFill>
        <p:spPr bwMode="auto">
          <a:xfrm>
            <a:off x="7696200" y="5334000"/>
            <a:ext cx="1066800" cy="1062038"/>
          </a:xfrm>
          <a:prstGeom prst="rect">
            <a:avLst/>
          </a:prstGeom>
          <a:noFill/>
          <a:ln w="9525">
            <a:noFill/>
            <a:miter lim="800000"/>
            <a:headEnd/>
            <a:tailEnd/>
          </a:ln>
        </p:spPr>
      </p:pic>
      <p:pic>
        <p:nvPicPr>
          <p:cNvPr id="6" name="Picture 5" descr="NOAA"/>
          <p:cNvPicPr>
            <a:picLocks noChangeAspect="1" noChangeArrowheads="1"/>
          </p:cNvPicPr>
          <p:nvPr/>
        </p:nvPicPr>
        <p:blipFill>
          <a:blip r:embed="rId3" cstate="print"/>
          <a:srcRect/>
          <a:stretch>
            <a:fillRect/>
          </a:stretch>
        </p:blipFill>
        <p:spPr bwMode="auto">
          <a:xfrm>
            <a:off x="6477000" y="5334000"/>
            <a:ext cx="1044575" cy="1044575"/>
          </a:xfrm>
          <a:prstGeom prst="rect">
            <a:avLst/>
          </a:prstGeom>
          <a:noFill/>
          <a:ln w="9525">
            <a:noFill/>
            <a:miter lim="800000"/>
            <a:headEnd/>
            <a:tailEnd/>
          </a:ln>
        </p:spPr>
      </p:pic>
      <p:sp>
        <p:nvSpPr>
          <p:cNvPr id="11" name="Rectangle 3"/>
          <p:cNvSpPr txBox="1">
            <a:spLocks noChangeArrowheads="1"/>
          </p:cNvSpPr>
          <p:nvPr/>
        </p:nvSpPr>
        <p:spPr>
          <a:xfrm>
            <a:off x="609600" y="5791200"/>
            <a:ext cx="5105400" cy="604838"/>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r>
              <a:rPr lang="en-US" sz="1800" i="1" dirty="0" smtClean="0">
                <a:solidFill>
                  <a:schemeClr val="accent3">
                    <a:lumMod val="40000"/>
                    <a:lumOff val="60000"/>
                  </a:schemeClr>
                </a:solidFill>
              </a:rPr>
              <a:t>August 2014</a:t>
            </a:r>
          </a:p>
        </p:txBody>
      </p:sp>
    </p:spTree>
    <p:extLst>
      <p:ext uri="{BB962C8B-B14F-4D97-AF65-F5344CB8AC3E}">
        <p14:creationId xmlns:p14="http://schemas.microsoft.com/office/powerpoint/2010/main" val="2965092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Knauss Fellows </a:t>
            </a:r>
            <a:endParaRPr lang="en-US" dirty="0"/>
          </a:p>
        </p:txBody>
      </p:sp>
      <p:sp>
        <p:nvSpPr>
          <p:cNvPr id="3" name="Slide Number Placeholder 2"/>
          <p:cNvSpPr>
            <a:spLocks noGrp="1"/>
          </p:cNvSpPr>
          <p:nvPr>
            <p:ph type="sldNum" sz="quarter" idx="12"/>
          </p:nvPr>
        </p:nvSpPr>
        <p:spPr/>
        <p:txBody>
          <a:bodyPr/>
          <a:lstStyle/>
          <a:p>
            <a:fld id="{7C6C7F9C-1A2F-4A16-99BF-54B267120EB3}" type="slidenum">
              <a:rPr lang="en-US" smtClean="0"/>
              <a:pPr/>
              <a:t>10</a:t>
            </a:fld>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665" y="749300"/>
            <a:ext cx="2956560" cy="246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2819400" cy="234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2045" y="3865748"/>
            <a:ext cx="356616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3657600"/>
            <a:ext cx="2590800" cy="2706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9402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 Sea Grant </a:t>
            </a:r>
            <a:endParaRPr lang="en-US" dirty="0"/>
          </a:p>
        </p:txBody>
      </p:sp>
      <p:sp>
        <p:nvSpPr>
          <p:cNvPr id="5" name="Content Placeholder 4"/>
          <p:cNvSpPr>
            <a:spLocks noGrp="1"/>
          </p:cNvSpPr>
          <p:nvPr>
            <p:ph sz="half" idx="1"/>
          </p:nvPr>
        </p:nvSpPr>
        <p:spPr/>
        <p:txBody>
          <a:bodyPr/>
          <a:lstStyle/>
          <a:p>
            <a:r>
              <a:rPr lang="en-US" dirty="0" smtClean="0"/>
              <a:t>SUNY Stony Brook </a:t>
            </a:r>
            <a:endParaRPr lang="en-US" dirty="0"/>
          </a:p>
        </p:txBody>
      </p:sp>
      <p:sp>
        <p:nvSpPr>
          <p:cNvPr id="6" name="Content Placeholder 5"/>
          <p:cNvSpPr>
            <a:spLocks noGrp="1"/>
          </p:cNvSpPr>
          <p:nvPr>
            <p:ph sz="half" idx="2"/>
          </p:nvPr>
        </p:nvSpPr>
        <p:spPr/>
        <p:txBody>
          <a:bodyPr/>
          <a:lstStyle/>
          <a:p>
            <a:pPr marL="0" indent="0">
              <a:buNone/>
            </a:pPr>
            <a:r>
              <a:rPr lang="en-US" dirty="0"/>
              <a:t> </a:t>
            </a:r>
          </a:p>
        </p:txBody>
      </p:sp>
      <p:sp>
        <p:nvSpPr>
          <p:cNvPr id="3" name="Slide Number Placeholder 2"/>
          <p:cNvSpPr>
            <a:spLocks noGrp="1"/>
          </p:cNvSpPr>
          <p:nvPr>
            <p:ph type="sldNum" sz="quarter" idx="12"/>
          </p:nvPr>
        </p:nvSpPr>
        <p:spPr/>
        <p:txBody>
          <a:bodyPr/>
          <a:lstStyle/>
          <a:p>
            <a:fld id="{7C6C7F9C-1A2F-4A16-99BF-54B267120EB3}" type="slidenum">
              <a:rPr lang="en-US" smtClean="0"/>
              <a:pPr/>
              <a:t>11</a:t>
            </a:fld>
            <a:endParaRPr lang="en-US"/>
          </a:p>
        </p:txBody>
      </p:sp>
      <p:sp>
        <p:nvSpPr>
          <p:cNvPr id="4" name="Rectangle 3"/>
          <p:cNvSpPr/>
          <p:nvPr/>
        </p:nvSpPr>
        <p:spPr>
          <a:xfrm>
            <a:off x="5526974" y="1524000"/>
            <a:ext cx="2819400" cy="5078313"/>
          </a:xfrm>
          <a:prstGeom prst="rect">
            <a:avLst/>
          </a:prstGeom>
        </p:spPr>
        <p:txBody>
          <a:bodyPr wrap="square">
            <a:spAutoFit/>
          </a:bodyPr>
          <a:lstStyle/>
          <a:p>
            <a:r>
              <a:rPr lang="en-US" dirty="0"/>
              <a:t>Hurricane Education</a:t>
            </a:r>
          </a:p>
          <a:p>
            <a:endParaRPr lang="en-US" dirty="0"/>
          </a:p>
          <a:p>
            <a:r>
              <a:rPr lang="en-US" dirty="0" smtClean="0"/>
              <a:t>Climate </a:t>
            </a:r>
            <a:r>
              <a:rPr lang="en-US" dirty="0"/>
              <a:t>Change</a:t>
            </a:r>
          </a:p>
          <a:p>
            <a:endParaRPr lang="en-US" dirty="0"/>
          </a:p>
          <a:p>
            <a:r>
              <a:rPr lang="en-US" dirty="0" smtClean="0"/>
              <a:t>Harmful </a:t>
            </a:r>
            <a:r>
              <a:rPr lang="en-US" dirty="0"/>
              <a:t>Algal Blooms</a:t>
            </a:r>
          </a:p>
          <a:p>
            <a:endParaRPr lang="en-US" dirty="0"/>
          </a:p>
          <a:p>
            <a:r>
              <a:rPr lang="en-US" dirty="0" smtClean="0"/>
              <a:t>Hudson </a:t>
            </a:r>
            <a:r>
              <a:rPr lang="en-US" dirty="0"/>
              <a:t>River | </a:t>
            </a:r>
            <a:r>
              <a:rPr lang="en-US" dirty="0" smtClean="0"/>
              <a:t>NY </a:t>
            </a:r>
            <a:r>
              <a:rPr lang="en-US" dirty="0"/>
              <a:t>City</a:t>
            </a:r>
          </a:p>
          <a:p>
            <a:endParaRPr lang="en-US" dirty="0"/>
          </a:p>
          <a:p>
            <a:r>
              <a:rPr lang="en-US" dirty="0"/>
              <a:t>Coastal Community Development</a:t>
            </a:r>
          </a:p>
          <a:p>
            <a:endParaRPr lang="en-US" dirty="0"/>
          </a:p>
          <a:p>
            <a:r>
              <a:rPr lang="en-US" dirty="0"/>
              <a:t>Fisheries: Marine | Great Lakes</a:t>
            </a:r>
          </a:p>
          <a:p>
            <a:endParaRPr lang="en-US" dirty="0"/>
          </a:p>
          <a:p>
            <a:r>
              <a:rPr lang="en-US" dirty="0"/>
              <a:t>NEMO/Water Quality</a:t>
            </a:r>
          </a:p>
          <a:p>
            <a:endParaRPr lang="en-US" dirty="0"/>
          </a:p>
          <a:p>
            <a:r>
              <a:rPr lang="en-US" dirty="0"/>
              <a:t>LI Sound </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418" y="2819400"/>
            <a:ext cx="4835724" cy="3630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6464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Postdoctoral Fellowships</a:t>
            </a:r>
            <a:endParaRPr lang="en-US" dirty="0"/>
          </a:p>
        </p:txBody>
      </p:sp>
      <p:sp>
        <p:nvSpPr>
          <p:cNvPr id="3" name="Content Placeholder 2"/>
          <p:cNvSpPr>
            <a:spLocks noGrp="1"/>
          </p:cNvSpPr>
          <p:nvPr>
            <p:ph idx="1"/>
          </p:nvPr>
        </p:nvSpPr>
        <p:spPr/>
        <p:txBody>
          <a:bodyPr/>
          <a:lstStyle/>
          <a:p>
            <a:r>
              <a:rPr lang="en-US" dirty="0" smtClean="0"/>
              <a:t>EPP</a:t>
            </a:r>
          </a:p>
          <a:p>
            <a:r>
              <a:rPr lang="en-US" dirty="0" smtClean="0"/>
              <a:t>UCAR </a:t>
            </a:r>
          </a:p>
          <a:p>
            <a:pPr lvl="1"/>
            <a:r>
              <a:rPr lang="en-US" dirty="0" smtClean="0"/>
              <a:t>NOAA Climate and Global Change</a:t>
            </a:r>
          </a:p>
          <a:p>
            <a:pPr lvl="1"/>
            <a:r>
              <a:rPr lang="en-US" dirty="0" smtClean="0"/>
              <a:t>Postdocs Applying Climate Expertise (PACE)</a:t>
            </a:r>
            <a:endParaRPr lang="en-US" dirty="0"/>
          </a:p>
        </p:txBody>
      </p:sp>
      <p:sp>
        <p:nvSpPr>
          <p:cNvPr id="5" name="Slide Number Placeholder 4"/>
          <p:cNvSpPr>
            <a:spLocks noGrp="1"/>
          </p:cNvSpPr>
          <p:nvPr>
            <p:ph type="sldNum" sz="quarter" idx="12"/>
          </p:nvPr>
        </p:nvSpPr>
        <p:spPr/>
        <p:txBody>
          <a:bodyPr/>
          <a:lstStyle/>
          <a:p>
            <a:fld id="{7C6C7F9C-1A2F-4A16-99BF-54B267120EB3}" type="slidenum">
              <a:rPr lang="en-US" smtClean="0"/>
              <a:pPr/>
              <a:t>12</a:t>
            </a:fld>
            <a:endParaRPr lang="en-US"/>
          </a:p>
        </p:txBody>
      </p:sp>
    </p:spTree>
    <p:extLst>
      <p:ext uri="{BB962C8B-B14F-4D97-AF65-F5344CB8AC3E}">
        <p14:creationId xmlns:p14="http://schemas.microsoft.com/office/powerpoint/2010/main" val="2957167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NOAA CORPS</a:t>
            </a:r>
            <a:endParaRPr lang="en-US" dirty="0"/>
          </a:p>
        </p:txBody>
      </p:sp>
      <p:sp>
        <p:nvSpPr>
          <p:cNvPr id="7" name="Content Placeholder 6"/>
          <p:cNvSpPr>
            <a:spLocks noGrp="1"/>
          </p:cNvSpPr>
          <p:nvPr>
            <p:ph sz="half" idx="1"/>
          </p:nvPr>
        </p:nvSpPr>
        <p:spPr>
          <a:xfrm>
            <a:off x="457200" y="1920085"/>
            <a:ext cx="4572000" cy="4434840"/>
          </a:xfrm>
        </p:spPr>
        <p:txBody>
          <a:bodyPr/>
          <a:lstStyle/>
          <a:p>
            <a:r>
              <a:rPr lang="en-US" dirty="0" smtClean="0"/>
              <a:t>321 Commissioned Officers</a:t>
            </a:r>
          </a:p>
          <a:p>
            <a:r>
              <a:rPr lang="en-US" dirty="0" smtClean="0"/>
              <a:t>Prefer people trained in </a:t>
            </a:r>
            <a:r>
              <a:rPr lang="en-US" dirty="0"/>
              <a:t>engineering, the physical and life sciences,  </a:t>
            </a:r>
            <a:r>
              <a:rPr lang="en-US" dirty="0" smtClean="0"/>
              <a:t>or math</a:t>
            </a:r>
          </a:p>
          <a:p>
            <a:pPr marL="0" indent="0">
              <a:buNone/>
            </a:pPr>
            <a:endParaRPr lang="en-US" dirty="0"/>
          </a:p>
          <a:p>
            <a:endParaRPr lang="en-US" dirty="0" smtClean="0"/>
          </a:p>
          <a:p>
            <a:endParaRPr lang="en-US" dirty="0"/>
          </a:p>
        </p:txBody>
      </p:sp>
      <p:sp>
        <p:nvSpPr>
          <p:cNvPr id="11" name="Content Placeholder 10"/>
          <p:cNvSpPr>
            <a:spLocks noGrp="1"/>
          </p:cNvSpPr>
          <p:nvPr>
            <p:ph sz="half" idx="2"/>
          </p:nvPr>
        </p:nvSpPr>
        <p:spPr>
          <a:xfrm>
            <a:off x="4643703" y="2019684"/>
            <a:ext cx="4038600" cy="4434840"/>
          </a:xfrm>
        </p:spPr>
        <p:txBody>
          <a:bodyPr/>
          <a:lstStyle/>
          <a:p>
            <a:pPr marL="0" indent="0">
              <a:buNone/>
            </a:pPr>
            <a:r>
              <a:rPr lang="en-US" dirty="0" smtClean="0"/>
              <a:t> </a:t>
            </a:r>
            <a:endParaRPr lang="en-US" dirty="0"/>
          </a:p>
        </p:txBody>
      </p:sp>
      <p:sp>
        <p:nvSpPr>
          <p:cNvPr id="5" name="Slide Number Placeholder 4"/>
          <p:cNvSpPr>
            <a:spLocks noGrp="1"/>
          </p:cNvSpPr>
          <p:nvPr>
            <p:ph type="sldNum" sz="quarter" idx="12"/>
          </p:nvPr>
        </p:nvSpPr>
        <p:spPr/>
        <p:txBody>
          <a:bodyPr/>
          <a:lstStyle/>
          <a:p>
            <a:fld id="{7C6C7F9C-1A2F-4A16-99BF-54B267120EB3}" type="slidenum">
              <a:rPr lang="en-US" smtClean="0"/>
              <a:pPr/>
              <a:t>13</a:t>
            </a:fld>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0"/>
            <a:ext cx="5334000" cy="1169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0462" y="1345221"/>
            <a:ext cx="3195903" cy="2395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790950"/>
            <a:ext cx="58293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1188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CREST</a:t>
            </a:r>
            <a:endParaRPr lang="en-US" dirty="0"/>
          </a:p>
        </p:txBody>
      </p:sp>
      <p:sp>
        <p:nvSpPr>
          <p:cNvPr id="3" name="Content Placeholder 2"/>
          <p:cNvSpPr>
            <a:spLocks noGrp="1"/>
          </p:cNvSpPr>
          <p:nvPr>
            <p:ph idx="1"/>
          </p:nvPr>
        </p:nvSpPr>
        <p:spPr/>
        <p:txBody>
          <a:bodyPr>
            <a:normAutofit/>
          </a:bodyPr>
          <a:lstStyle/>
          <a:p>
            <a:r>
              <a:rPr lang="en-US" sz="3600" dirty="0" smtClean="0"/>
              <a:t>CREST and NOAA Scientists</a:t>
            </a:r>
          </a:p>
          <a:p>
            <a:r>
              <a:rPr lang="en-US" sz="3600" dirty="0" smtClean="0"/>
              <a:t>Applied research </a:t>
            </a:r>
          </a:p>
          <a:p>
            <a:r>
              <a:rPr lang="en-US" sz="3600" dirty="0" smtClean="0"/>
              <a:t>Industry partners</a:t>
            </a:r>
          </a:p>
          <a:p>
            <a:r>
              <a:rPr lang="en-US" sz="3600" dirty="0" smtClean="0"/>
              <a:t>Internships</a:t>
            </a:r>
          </a:p>
          <a:p>
            <a:r>
              <a:rPr lang="en-US" sz="3600" dirty="0" smtClean="0"/>
              <a:t>Opportunities across sectors</a:t>
            </a:r>
          </a:p>
          <a:p>
            <a:pPr marL="0" indent="0">
              <a:buNone/>
            </a:pPr>
            <a:endParaRPr lang="en-US" sz="3600" dirty="0"/>
          </a:p>
        </p:txBody>
      </p:sp>
      <p:sp>
        <p:nvSpPr>
          <p:cNvPr id="4" name="Slide Number Placeholder 3"/>
          <p:cNvSpPr>
            <a:spLocks noGrp="1"/>
          </p:cNvSpPr>
          <p:nvPr>
            <p:ph type="sldNum" sz="quarter" idx="12"/>
          </p:nvPr>
        </p:nvSpPr>
        <p:spPr/>
        <p:txBody>
          <a:bodyPr/>
          <a:lstStyle/>
          <a:p>
            <a:fld id="{7C6C7F9C-1A2F-4A16-99BF-54B267120EB3}" type="slidenum">
              <a:rPr lang="en-US" smtClean="0"/>
              <a:pPr/>
              <a:t>14</a:t>
            </a:fld>
            <a:endParaRPr lang="en-US"/>
          </a:p>
        </p:txBody>
      </p:sp>
    </p:spTree>
    <p:extLst>
      <p:ext uri="{BB962C8B-B14F-4D97-AF65-F5344CB8AC3E}">
        <p14:creationId xmlns:p14="http://schemas.microsoft.com/office/powerpoint/2010/main" val="4260126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success is important to us</a:t>
            </a:r>
            <a:endParaRPr lang="en-US" dirty="0"/>
          </a:p>
        </p:txBody>
      </p:sp>
      <p:sp>
        <p:nvSpPr>
          <p:cNvPr id="3" name="Content Placeholder 2"/>
          <p:cNvSpPr>
            <a:spLocks noGrp="1"/>
          </p:cNvSpPr>
          <p:nvPr>
            <p:ph idx="1"/>
          </p:nvPr>
        </p:nvSpPr>
        <p:spPr/>
        <p:txBody>
          <a:bodyPr/>
          <a:lstStyle/>
          <a:p>
            <a:r>
              <a:rPr lang="en-US" dirty="0" smtClean="0"/>
              <a:t>Please keep in touch with CREST and NOAA about your career path</a:t>
            </a:r>
          </a:p>
          <a:p>
            <a:endParaRPr lang="en-US" dirty="0"/>
          </a:p>
        </p:txBody>
      </p:sp>
      <p:sp>
        <p:nvSpPr>
          <p:cNvPr id="4" name="Slide Number Placeholder 3"/>
          <p:cNvSpPr>
            <a:spLocks noGrp="1"/>
          </p:cNvSpPr>
          <p:nvPr>
            <p:ph type="sldNum" sz="quarter" idx="12"/>
          </p:nvPr>
        </p:nvSpPr>
        <p:spPr/>
        <p:txBody>
          <a:bodyPr/>
          <a:lstStyle/>
          <a:p>
            <a:fld id="{7C6C7F9C-1A2F-4A16-99BF-54B267120EB3}" type="slidenum">
              <a:rPr lang="en-US" smtClean="0"/>
              <a:pPr/>
              <a:t>15</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3048000"/>
            <a:ext cx="4704336" cy="3124200"/>
          </a:xfrm>
          <a:prstGeom prst="rect">
            <a:avLst/>
          </a:prstGeom>
        </p:spPr>
      </p:pic>
    </p:spTree>
    <p:extLst>
      <p:ext uri="{BB962C8B-B14F-4D97-AF65-F5344CB8AC3E}">
        <p14:creationId xmlns:p14="http://schemas.microsoft.com/office/powerpoint/2010/main" val="1629076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EPP Education and Science Forum</a:t>
            </a:r>
            <a:endParaRPr lang="en-US" dirty="0"/>
          </a:p>
        </p:txBody>
      </p:sp>
      <p:sp>
        <p:nvSpPr>
          <p:cNvPr id="3" name="Content Placeholder 2"/>
          <p:cNvSpPr>
            <a:spLocks noGrp="1"/>
          </p:cNvSpPr>
          <p:nvPr>
            <p:ph idx="1"/>
          </p:nvPr>
        </p:nvSpPr>
        <p:spPr/>
        <p:txBody>
          <a:bodyPr>
            <a:normAutofit/>
          </a:bodyPr>
          <a:lstStyle/>
          <a:p>
            <a:pPr marL="0" indent="0" algn="ctr">
              <a:buNone/>
            </a:pPr>
            <a:r>
              <a:rPr lang="en-US" sz="4000" dirty="0" smtClean="0"/>
              <a:t>October 26 – 29</a:t>
            </a:r>
            <a:endParaRPr lang="en-US" sz="4000" dirty="0"/>
          </a:p>
          <a:p>
            <a:pPr marL="0" indent="0">
              <a:buNone/>
            </a:pPr>
            <a:endParaRPr lang="en-US" sz="4000" dirty="0"/>
          </a:p>
        </p:txBody>
      </p:sp>
      <p:sp>
        <p:nvSpPr>
          <p:cNvPr id="4" name="Slide Number Placeholder 3"/>
          <p:cNvSpPr>
            <a:spLocks noGrp="1"/>
          </p:cNvSpPr>
          <p:nvPr>
            <p:ph type="sldNum" sz="quarter" idx="12"/>
          </p:nvPr>
        </p:nvSpPr>
        <p:spPr/>
        <p:txBody>
          <a:bodyPr/>
          <a:lstStyle/>
          <a:p>
            <a:fld id="{7C6C7F9C-1A2F-4A16-99BF-54B267120EB3}" type="slidenum">
              <a:rPr lang="en-US" smtClean="0"/>
              <a:pPr/>
              <a:t>16</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967" y="3657600"/>
            <a:ext cx="7867650"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9728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14474"/>
          <a:stretch/>
        </p:blipFill>
        <p:spPr>
          <a:xfrm>
            <a:off x="228600" y="4800600"/>
            <a:ext cx="1828800" cy="1828800"/>
          </a:xfrm>
          <a:prstGeom prst="rect">
            <a:avLst/>
          </a:prstGeom>
          <a:effectLst>
            <a:glow rad="63500">
              <a:schemeClr val="accent2">
                <a:satMod val="175000"/>
                <a:alpha val="40000"/>
              </a:schemeClr>
            </a:glow>
            <a:outerShdw blurRad="50800" dist="38100" dir="10800000" algn="r" rotWithShape="0">
              <a:prstClr val="black">
                <a:alpha val="40000"/>
              </a:prstClr>
            </a:outerShdw>
            <a:softEdge rad="25400"/>
          </a:effectLst>
        </p:spPr>
      </p:pic>
      <p:pic>
        <p:nvPicPr>
          <p:cNvPr id="1026" name="Picture 2" descr="C:\Users\Serenity.K.Purcell\Documents\FaceBook\EPP_Report\Photos_for_SW\Jug Bay 07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1" r="8395"/>
          <a:stretch/>
        </p:blipFill>
        <p:spPr bwMode="auto">
          <a:xfrm rot="338955">
            <a:off x="1295400" y="3352800"/>
            <a:ext cx="1828800" cy="1828800"/>
          </a:xfrm>
          <a:prstGeom prst="rect">
            <a:avLst/>
          </a:prstGeom>
          <a:noFill/>
          <a:effectLst>
            <a:glow rad="63500">
              <a:schemeClr val="accent2">
                <a:satMod val="175000"/>
                <a:alpha val="40000"/>
              </a:schemeClr>
            </a:glow>
            <a:outerShdw blurRad="50800" dist="38100" dir="5400000" algn="t" rotWithShape="0">
              <a:prstClr val="black">
                <a:alpha val="40000"/>
              </a:prstClr>
            </a:outerShdw>
            <a:softEdge rad="25400"/>
          </a:effectLst>
          <a:extLst>
            <a:ext uri="{909E8E84-426E-40DD-AFC4-6F175D3DCCD1}">
              <a14:hiddenFill xmlns:a14="http://schemas.microsoft.com/office/drawing/2010/main">
                <a:solidFill>
                  <a:srgbClr val="FFFFFF"/>
                </a:solidFill>
              </a14:hiddenFill>
            </a:ext>
          </a:extLst>
        </p:spPr>
      </p:pic>
      <p:pic>
        <p:nvPicPr>
          <p:cNvPr id="1032" name="Picture 8" descr="O:\EPP\EPP_MSI\Photos\Communications Updates\Lonnie Gonsalves Action! 3.jpg"/>
          <p:cNvPicPr>
            <a:picLocks noChangeAspect="1" noChangeArrowheads="1"/>
          </p:cNvPicPr>
          <p:nvPr/>
        </p:nvPicPr>
        <p:blipFill rotWithShape="1">
          <a:blip r:embed="rId5">
            <a:extLst>
              <a:ext uri="{28A0092B-C50C-407E-A947-70E740481C1C}">
                <a14:useLocalDpi xmlns:a14="http://schemas.microsoft.com/office/drawing/2010/main" val="0"/>
              </a:ext>
            </a:extLst>
          </a:blip>
          <a:srcRect t="11776" b="13108"/>
          <a:stretch/>
        </p:blipFill>
        <p:spPr bwMode="auto">
          <a:xfrm rot="398529">
            <a:off x="1805370" y="1318830"/>
            <a:ext cx="1828800" cy="1828800"/>
          </a:xfrm>
          <a:prstGeom prst="rect">
            <a:avLst/>
          </a:prstGeom>
          <a:noFill/>
          <a:effectLst>
            <a:glow rad="63500">
              <a:schemeClr val="accent2">
                <a:satMod val="175000"/>
                <a:alpha val="40000"/>
              </a:schemeClr>
            </a:glow>
            <a:outerShdw blurRad="50800" dist="38100" dir="8100000" algn="tr" rotWithShape="0">
              <a:prstClr val="black">
                <a:alpha val="40000"/>
              </a:prstClr>
            </a:outerShdw>
            <a:softEdge rad="25400"/>
          </a:effectLst>
          <a:extLst>
            <a:ext uri="{909E8E84-426E-40DD-AFC4-6F175D3DCCD1}">
              <a14:hiddenFill xmlns:a14="http://schemas.microsoft.com/office/drawing/2010/main">
                <a:solidFill>
                  <a:srgbClr val="FFFFFF"/>
                </a:solidFill>
              </a14:hiddenFill>
            </a:ext>
          </a:extLst>
        </p:spPr>
      </p:pic>
      <p:sp>
        <p:nvSpPr>
          <p:cNvPr id="63490" name="Rectangle 2"/>
          <p:cNvSpPr>
            <a:spLocks noGrp="1" noChangeArrowheads="1"/>
          </p:cNvSpPr>
          <p:nvPr>
            <p:ph type="ctrTitle"/>
          </p:nvPr>
        </p:nvSpPr>
        <p:spPr/>
        <p:txBody>
          <a:bodyPr>
            <a:noAutofit/>
          </a:bodyPr>
          <a:lstStyle/>
          <a:p>
            <a:r>
              <a:rPr lang="en-US" sz="5400" i="1" dirty="0" smtClean="0">
                <a:solidFill>
                  <a:schemeClr val="accent1">
                    <a:lumMod val="75000"/>
                  </a:schemeClr>
                </a:solidFill>
                <a:hlinkClick r:id="rId6"/>
              </a:rPr>
              <a:t/>
            </a:r>
            <a:br>
              <a:rPr lang="en-US" sz="5400" i="1" dirty="0" smtClean="0">
                <a:solidFill>
                  <a:schemeClr val="accent1">
                    <a:lumMod val="75000"/>
                  </a:schemeClr>
                </a:solidFill>
                <a:hlinkClick r:id="rId6"/>
              </a:rPr>
            </a:br>
            <a:r>
              <a:rPr lang="en-US" sz="5400" i="1" dirty="0" smtClean="0">
                <a:solidFill>
                  <a:schemeClr val="accent1">
                    <a:lumMod val="75000"/>
                  </a:schemeClr>
                </a:solidFill>
                <a:hlinkClick r:id="rId6"/>
              </a:rPr>
              <a:t/>
            </a:r>
            <a:br>
              <a:rPr lang="en-US" sz="5400" i="1" dirty="0" smtClean="0">
                <a:solidFill>
                  <a:schemeClr val="accent1">
                    <a:lumMod val="75000"/>
                  </a:schemeClr>
                </a:solidFill>
                <a:hlinkClick r:id="rId6"/>
              </a:rPr>
            </a:br>
            <a:r>
              <a:rPr lang="en-US" sz="5400" i="1" dirty="0">
                <a:solidFill>
                  <a:srgbClr val="0070C0"/>
                </a:solidFill>
                <a:hlinkClick r:id="rId6"/>
              </a:rPr>
              <a:t/>
            </a:r>
            <a:br>
              <a:rPr lang="en-US" sz="5400" i="1" dirty="0">
                <a:solidFill>
                  <a:srgbClr val="0070C0"/>
                </a:solidFill>
                <a:hlinkClick r:id="rId6"/>
              </a:rPr>
            </a:br>
            <a:r>
              <a:rPr lang="en-US" sz="5400" i="1" dirty="0" smtClean="0">
                <a:solidFill>
                  <a:schemeClr val="accent1">
                    <a:lumMod val="75000"/>
                  </a:schemeClr>
                </a:solidFill>
              </a:rPr>
              <a:t/>
            </a:r>
            <a:br>
              <a:rPr lang="en-US" sz="5400" i="1" dirty="0" smtClean="0">
                <a:solidFill>
                  <a:schemeClr val="accent1">
                    <a:lumMod val="75000"/>
                  </a:schemeClr>
                </a:solidFill>
              </a:rPr>
            </a:br>
            <a:endParaRPr lang="en-US" sz="3600" dirty="0" smtClean="0"/>
          </a:p>
        </p:txBody>
      </p:sp>
      <p:sp>
        <p:nvSpPr>
          <p:cNvPr id="2" name="Subtitle 1"/>
          <p:cNvSpPr>
            <a:spLocks noGrp="1"/>
          </p:cNvSpPr>
          <p:nvPr>
            <p:ph type="subTitle" idx="1"/>
          </p:nvPr>
        </p:nvSpPr>
        <p:spPr>
          <a:xfrm>
            <a:off x="2057400" y="5170782"/>
            <a:ext cx="5838060" cy="1458618"/>
          </a:xfrm>
        </p:spPr>
        <p:txBody>
          <a:bodyPr>
            <a:normAutofit fontScale="77500" lnSpcReduction="20000"/>
          </a:bodyPr>
          <a:lstStyle/>
          <a:p>
            <a:pPr algn="ctr"/>
            <a:endParaRPr lang="en-US" sz="2200" dirty="0" smtClean="0"/>
          </a:p>
          <a:p>
            <a:pPr algn="ctr"/>
            <a:r>
              <a:rPr lang="en-US" sz="2200" dirty="0" smtClean="0">
                <a:solidFill>
                  <a:schemeClr val="bg1"/>
                </a:solidFill>
              </a:rPr>
              <a:t>www.education.noaa.gov</a:t>
            </a:r>
          </a:p>
          <a:p>
            <a:pPr algn="ctr"/>
            <a:r>
              <a:rPr lang="en-US" sz="2200" dirty="0" smtClean="0">
                <a:solidFill>
                  <a:schemeClr val="bg1"/>
                </a:solidFill>
              </a:rPr>
              <a:t>www.epp.noaa.gov</a:t>
            </a:r>
          </a:p>
          <a:p>
            <a:pPr algn="ctr"/>
            <a:r>
              <a:rPr lang="en-US" sz="2200" dirty="0" smtClean="0">
                <a:solidFill>
                  <a:schemeClr val="bg1"/>
                </a:solidFill>
              </a:rPr>
              <a:t>Follow us on Facebook!</a:t>
            </a:r>
          </a:p>
          <a:p>
            <a:pPr algn="ctr"/>
            <a:r>
              <a:rPr lang="en-US" sz="2200" dirty="0" smtClean="0">
                <a:solidFill>
                  <a:schemeClr val="bg1"/>
                </a:solidFill>
              </a:rPr>
              <a:t>www.facebook.com/NOAA.HigherEducation.gov</a:t>
            </a:r>
          </a:p>
          <a:p>
            <a:pPr algn="ctr"/>
            <a:endParaRPr lang="en-US" sz="4400" b="1" dirty="0"/>
          </a:p>
        </p:txBody>
      </p:sp>
      <p:sp>
        <p:nvSpPr>
          <p:cNvPr id="63489" name="Slide Number Placeholder 4"/>
          <p:cNvSpPr>
            <a:spLocks noGrp="1"/>
          </p:cNvSpPr>
          <p:nvPr>
            <p:ph type="sldNum" sz="quarter" idx="12"/>
          </p:nvPr>
        </p:nvSpPr>
        <p:spPr>
          <a:noFill/>
        </p:spPr>
        <p:txBody>
          <a:bodyPr/>
          <a:lstStyle/>
          <a:p>
            <a:fld id="{C08B7B0D-BAAD-471B-854C-E3B89C23EDC2}" type="slidenum">
              <a:rPr lang="en-US" smtClean="0">
                <a:solidFill>
                  <a:srgbClr val="DBF5F9">
                    <a:shade val="90000"/>
                  </a:srgbClr>
                </a:solidFill>
              </a:rPr>
              <a:pPr/>
              <a:t>17</a:t>
            </a:fld>
            <a:endParaRPr lang="en-US" dirty="0" smtClean="0">
              <a:solidFill>
                <a:srgbClr val="DBF5F9">
                  <a:shade val="90000"/>
                </a:srgbClr>
              </a:solidFill>
            </a:endParaRPr>
          </a:p>
        </p:txBody>
      </p:sp>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t="3077" b="1438"/>
          <a:stretch/>
        </p:blipFill>
        <p:spPr>
          <a:xfrm>
            <a:off x="7174793" y="4267200"/>
            <a:ext cx="1828800" cy="1828800"/>
          </a:xfrm>
          <a:prstGeom prst="rect">
            <a:avLst/>
          </a:prstGeom>
          <a:effectLst>
            <a:glow rad="63500">
              <a:schemeClr val="accent2">
                <a:satMod val="175000"/>
                <a:alpha val="40000"/>
              </a:schemeClr>
            </a:glow>
            <a:outerShdw blurRad="50800" dist="38100" dir="2700000" algn="tl" rotWithShape="0">
              <a:prstClr val="black">
                <a:alpha val="40000"/>
              </a:prstClr>
            </a:outerShdw>
            <a:softEdge rad="25400"/>
          </a:effectLst>
        </p:spPr>
      </p:pic>
      <p:sp>
        <p:nvSpPr>
          <p:cNvPr id="3" name="TextBox 2"/>
          <p:cNvSpPr txBox="1"/>
          <p:nvPr/>
        </p:nvSpPr>
        <p:spPr>
          <a:xfrm>
            <a:off x="228600" y="602256"/>
            <a:ext cx="8686800" cy="784830"/>
          </a:xfrm>
          <a:prstGeom prst="rect">
            <a:avLst/>
          </a:prstGeom>
          <a:noFill/>
        </p:spPr>
        <p:txBody>
          <a:bodyPr wrap="square" rtlCol="0">
            <a:spAutoFit/>
          </a:bodyPr>
          <a:lstStyle/>
          <a:p>
            <a:pPr algn="ctr"/>
            <a:r>
              <a:rPr lang="en-US" sz="4500" dirty="0" smtClean="0">
                <a:solidFill>
                  <a:schemeClr val="bg1"/>
                </a:solidFill>
              </a:rPr>
              <a:t>Find </a:t>
            </a:r>
            <a:r>
              <a:rPr lang="en-US" sz="4500" dirty="0">
                <a:solidFill>
                  <a:schemeClr val="bg1"/>
                </a:solidFill>
              </a:rPr>
              <a:t>Out </a:t>
            </a:r>
            <a:r>
              <a:rPr lang="en-US" sz="4500" dirty="0" smtClean="0">
                <a:solidFill>
                  <a:schemeClr val="bg1"/>
                </a:solidFill>
              </a:rPr>
              <a:t>More </a:t>
            </a:r>
            <a:endParaRPr lang="en-US" sz="4500" dirty="0">
              <a:solidFill>
                <a:schemeClr val="bg1"/>
              </a:solidFill>
            </a:endParaRPr>
          </a:p>
        </p:txBody>
      </p:sp>
      <p:pic>
        <p:nvPicPr>
          <p:cNvPr id="1028" name="Picture 4" descr="C:\Users\Serenity.K.Purcell\Documents\FaceBook\EPP_Report\Photos_for_SW\_MG_0037.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488" r="28943"/>
          <a:stretch/>
        </p:blipFill>
        <p:spPr bwMode="auto">
          <a:xfrm>
            <a:off x="4953000" y="1568136"/>
            <a:ext cx="1828800" cy="1828800"/>
          </a:xfrm>
          <a:prstGeom prst="rect">
            <a:avLst/>
          </a:prstGeom>
          <a:noFill/>
          <a:effectLst>
            <a:glow rad="63500">
              <a:schemeClr val="accent2">
                <a:lumMod val="20000"/>
                <a:lumOff val="80000"/>
                <a:alpha val="40000"/>
              </a:schemeClr>
            </a:glow>
            <a:outerShdw blurRad="50800" dist="38100" dir="5400000" algn="t" rotWithShape="0">
              <a:prstClr val="black">
                <a:alpha val="40000"/>
              </a:prstClr>
            </a:outerShdw>
            <a:softEdge rad="25400"/>
          </a:effectLst>
          <a:extLst>
            <a:ext uri="{909E8E84-426E-40DD-AFC4-6F175D3DCCD1}">
              <a14:hiddenFill xmlns:a14="http://schemas.microsoft.com/office/drawing/2010/main">
                <a:solidFill>
                  <a:srgbClr val="FFFFFF"/>
                </a:solidFill>
              </a14:hiddenFill>
            </a:ext>
          </a:extLst>
        </p:spPr>
      </p:pic>
      <p:pic>
        <p:nvPicPr>
          <p:cNvPr id="1029" name="Picture 5" descr="C:\Users\Serenity.K.Purcell\Documents\FaceBook\EPP_Report\Photos_for_SW\_MG_0175.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6323" r="2831"/>
          <a:stretch/>
        </p:blipFill>
        <p:spPr bwMode="auto">
          <a:xfrm rot="268087">
            <a:off x="6865743" y="1455543"/>
            <a:ext cx="1828800" cy="1828800"/>
          </a:xfrm>
          <a:prstGeom prst="rect">
            <a:avLst/>
          </a:prstGeom>
          <a:noFill/>
          <a:effectLst>
            <a:glow rad="63500">
              <a:schemeClr val="accent2">
                <a:satMod val="175000"/>
                <a:alpha val="40000"/>
              </a:schemeClr>
            </a:glow>
            <a:outerShdw blurRad="50800" dist="38100" dir="2700000" algn="tl" rotWithShape="0">
              <a:prstClr val="black">
                <a:alpha val="40000"/>
              </a:prstClr>
            </a:outerShdw>
            <a:softEdge rad="25400"/>
          </a:effectLst>
          <a:extLst>
            <a:ext uri="{909E8E84-426E-40DD-AFC4-6F175D3DCCD1}">
              <a14:hiddenFill xmlns:a14="http://schemas.microsoft.com/office/drawing/2010/main">
                <a:solidFill>
                  <a:srgbClr val="FFFFFF"/>
                </a:solidFill>
              </a14:hiddenFill>
            </a:ext>
          </a:extLst>
        </p:spPr>
      </p:pic>
      <p:pic>
        <p:nvPicPr>
          <p:cNvPr id="1030" name="Picture 6" descr="C:\Users\Serenity.K.Purcell\Documents\FaceBook\EPP_Report\Photos_for_SW\_MG_0203.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7608" r="6424"/>
          <a:stretch/>
        </p:blipFill>
        <p:spPr bwMode="auto">
          <a:xfrm rot="401024">
            <a:off x="6172200" y="3089371"/>
            <a:ext cx="1828800" cy="1828800"/>
          </a:xfrm>
          <a:prstGeom prst="rect">
            <a:avLst/>
          </a:prstGeom>
          <a:noFill/>
          <a:effectLst>
            <a:glow rad="63500">
              <a:schemeClr val="accent2">
                <a:satMod val="175000"/>
                <a:alpha val="40000"/>
              </a:schemeClr>
            </a:glow>
            <a:outerShdw blurRad="50800" dist="38100" dir="5400000" algn="t" rotWithShape="0">
              <a:prstClr val="black">
                <a:alpha val="40000"/>
              </a:prstClr>
            </a:outerShdw>
            <a:softEdge rad="25400"/>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11" cstate="print">
            <a:extLst>
              <a:ext uri="{28A0092B-C50C-407E-A947-70E740481C1C}">
                <a14:useLocalDpi xmlns:a14="http://schemas.microsoft.com/office/drawing/2010/main" val="0"/>
              </a:ext>
            </a:extLst>
          </a:blip>
          <a:srcRect l="6251" r="11249"/>
          <a:stretch/>
        </p:blipFill>
        <p:spPr>
          <a:xfrm rot="21343172">
            <a:off x="3037245" y="2594475"/>
            <a:ext cx="2011680" cy="1828800"/>
          </a:xfrm>
          <a:prstGeom prst="rect">
            <a:avLst/>
          </a:prstGeom>
          <a:effectLst>
            <a:glow rad="63500">
              <a:schemeClr val="accent2">
                <a:satMod val="175000"/>
                <a:alpha val="40000"/>
              </a:schemeClr>
            </a:glow>
            <a:outerShdw blurRad="50800" dist="38100" dir="8100000" algn="tr" rotWithShape="0">
              <a:prstClr val="black">
                <a:alpha val="40000"/>
              </a:prstClr>
            </a:outerShdw>
            <a:softEdge rad="25400"/>
          </a:effectLst>
        </p:spPr>
      </p:pic>
      <p:pic>
        <p:nvPicPr>
          <p:cNvPr id="1033" name="Picture 9" descr="C:\Users\Serenity.K.Purcell\Documents\FaceBook\EPP_Report\Photos_for_SW\NelsieIsGo.jpg"/>
          <p:cNvPicPr>
            <a:picLocks noChangeAspect="1" noChangeArrowheads="1"/>
          </p:cNvPicPr>
          <p:nvPr/>
        </p:nvPicPr>
        <p:blipFill rotWithShape="1">
          <a:blip r:embed="rId12">
            <a:extLst>
              <a:ext uri="{28A0092B-C50C-407E-A947-70E740481C1C}">
                <a14:useLocalDpi xmlns:a14="http://schemas.microsoft.com/office/drawing/2010/main" val="0"/>
              </a:ext>
            </a:extLst>
          </a:blip>
          <a:srcRect l="14073" t="16769" r="25238" b="16563"/>
          <a:stretch/>
        </p:blipFill>
        <p:spPr bwMode="auto">
          <a:xfrm rot="21024758">
            <a:off x="457200" y="2011202"/>
            <a:ext cx="1828800" cy="1828800"/>
          </a:xfrm>
          <a:prstGeom prst="rect">
            <a:avLst/>
          </a:prstGeom>
          <a:noFill/>
          <a:effectLst>
            <a:glow rad="63500">
              <a:schemeClr val="accent2">
                <a:satMod val="175000"/>
                <a:alpha val="40000"/>
              </a:schemeClr>
            </a:glow>
            <a:outerShdw blurRad="50800" dist="38100" dir="8100000" algn="tr" rotWithShape="0">
              <a:prstClr val="black">
                <a:alpha val="40000"/>
              </a:prstClr>
            </a:outerShdw>
            <a:softEdge rad="25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196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New Under Secretary</a:t>
            </a:r>
            <a:endParaRPr lang="en-US" dirty="0"/>
          </a:p>
        </p:txBody>
      </p:sp>
      <p:sp>
        <p:nvSpPr>
          <p:cNvPr id="6" name="Content Placeholder 5"/>
          <p:cNvSpPr>
            <a:spLocks noGrp="1"/>
          </p:cNvSpPr>
          <p:nvPr>
            <p:ph sz="half" idx="1"/>
          </p:nvPr>
        </p:nvSpPr>
        <p:spPr/>
        <p:txBody>
          <a:bodyPr/>
          <a:lstStyle/>
          <a:p>
            <a:r>
              <a:rPr lang="en-US" dirty="0" smtClean="0"/>
              <a:t>Dr. Kathryn Sullivan named one of Time’s most influential people in 2014</a:t>
            </a:r>
            <a:endParaRPr lang="en-US" dirty="0"/>
          </a:p>
        </p:txBody>
      </p:sp>
      <p:sp>
        <p:nvSpPr>
          <p:cNvPr id="4" name="Slide Number Placeholder 3"/>
          <p:cNvSpPr>
            <a:spLocks noGrp="1"/>
          </p:cNvSpPr>
          <p:nvPr>
            <p:ph type="sldNum" sz="quarter" idx="12"/>
          </p:nvPr>
        </p:nvSpPr>
        <p:spPr/>
        <p:txBody>
          <a:bodyPr/>
          <a:lstStyle/>
          <a:p>
            <a:fld id="{7C6C7F9C-1A2F-4A16-99BF-54B267120EB3}" type="slidenum">
              <a:rPr lang="en-US" smtClean="0"/>
              <a:pPr/>
              <a:t>2</a:t>
            </a:fld>
            <a:endParaRPr lang="en-US"/>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81600" y="1905000"/>
            <a:ext cx="3025348" cy="4543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3657600"/>
            <a:ext cx="2015109" cy="2771814"/>
          </a:xfrm>
          <a:prstGeom prst="rect">
            <a:avLst/>
          </a:prstGeom>
        </p:spPr>
      </p:pic>
    </p:spTree>
    <p:extLst>
      <p:ext uri="{BB962C8B-B14F-4D97-AF65-F5344CB8AC3E}">
        <p14:creationId xmlns:p14="http://schemas.microsoft.com/office/powerpoint/2010/main" val="2387194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Chief Scientist </a:t>
            </a:r>
            <a:endParaRPr lang="en-US" dirty="0"/>
          </a:p>
        </p:txBody>
      </p:sp>
      <p:sp>
        <p:nvSpPr>
          <p:cNvPr id="3" name="Content Placeholder 2"/>
          <p:cNvSpPr>
            <a:spLocks noGrp="1"/>
          </p:cNvSpPr>
          <p:nvPr>
            <p:ph sz="half" idx="1"/>
          </p:nvPr>
        </p:nvSpPr>
        <p:spPr/>
        <p:txBody>
          <a:bodyPr/>
          <a:lstStyle/>
          <a:p>
            <a:pPr marL="0" indent="0">
              <a:buNone/>
            </a:pPr>
            <a:r>
              <a:rPr lang="en-US" dirty="0" smtClean="0"/>
              <a:t>Former head of:</a:t>
            </a:r>
          </a:p>
          <a:p>
            <a:r>
              <a:rPr lang="en-US" dirty="0" smtClean="0"/>
              <a:t> National Ocean Service (NOS) </a:t>
            </a:r>
          </a:p>
          <a:p>
            <a:r>
              <a:rPr lang="en-US" dirty="0" smtClean="0"/>
              <a:t>Office of Oceanic and Atmospheric Research (OAR)</a:t>
            </a:r>
            <a:endParaRPr lang="en-US" dirty="0"/>
          </a:p>
        </p:txBody>
      </p:sp>
      <p:sp>
        <p:nvSpPr>
          <p:cNvPr id="5" name="Slide Number Placeholder 4"/>
          <p:cNvSpPr>
            <a:spLocks noGrp="1"/>
          </p:cNvSpPr>
          <p:nvPr>
            <p:ph type="sldNum" sz="quarter" idx="12"/>
          </p:nvPr>
        </p:nvSpPr>
        <p:spPr/>
        <p:txBody>
          <a:bodyPr/>
          <a:lstStyle/>
          <a:p>
            <a:fld id="{7C6C7F9C-1A2F-4A16-99BF-54B267120EB3}" type="slidenum">
              <a:rPr lang="en-US" smtClean="0"/>
              <a:pPr/>
              <a:t>3</a:t>
            </a:fld>
            <a:endParaRPr lang="en-US"/>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57800" y="2133600"/>
            <a:ext cx="28575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9301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NOAA’s Mission</a:t>
            </a:r>
            <a:endParaRPr lang="en-US" dirty="0"/>
          </a:p>
        </p:txBody>
      </p:sp>
      <p:sp>
        <p:nvSpPr>
          <p:cNvPr id="3" name="Content Placeholder 2"/>
          <p:cNvSpPr>
            <a:spLocks noGrp="1"/>
          </p:cNvSpPr>
          <p:nvPr>
            <p:ph idx="1"/>
          </p:nvPr>
        </p:nvSpPr>
        <p:spPr/>
        <p:txBody>
          <a:bodyPr/>
          <a:lstStyle/>
          <a:p>
            <a:r>
              <a:rPr lang="en-US" dirty="0"/>
              <a:t>Science, Service, and Stewardship. </a:t>
            </a:r>
            <a:endParaRPr lang="en-US" dirty="0" smtClean="0"/>
          </a:p>
          <a:p>
            <a:r>
              <a:rPr lang="en-US" dirty="0" smtClean="0"/>
              <a:t>To </a:t>
            </a:r>
            <a:r>
              <a:rPr lang="en-US" dirty="0"/>
              <a:t>understand and predict changes in climate, weather, oceans, and coasts, </a:t>
            </a:r>
            <a:endParaRPr lang="en-US" dirty="0" smtClean="0"/>
          </a:p>
          <a:p>
            <a:r>
              <a:rPr lang="en-US" dirty="0" smtClean="0"/>
              <a:t>To share knowledge </a:t>
            </a:r>
            <a:r>
              <a:rPr lang="en-US" dirty="0"/>
              <a:t>and information with others, and </a:t>
            </a:r>
            <a:endParaRPr lang="en-US" dirty="0" smtClean="0"/>
          </a:p>
          <a:p>
            <a:r>
              <a:rPr lang="en-US" dirty="0" smtClean="0"/>
              <a:t>To </a:t>
            </a:r>
            <a:r>
              <a:rPr lang="en-US" dirty="0"/>
              <a:t>conserve and manage coastal and marine ecosystems and </a:t>
            </a:r>
            <a:r>
              <a:rPr lang="en-US" dirty="0" smtClean="0"/>
              <a:t>resources</a:t>
            </a:r>
            <a:endParaRPr lang="en-US" dirty="0"/>
          </a:p>
        </p:txBody>
      </p:sp>
      <p:sp>
        <p:nvSpPr>
          <p:cNvPr id="4" name="Slide Number Placeholder 3"/>
          <p:cNvSpPr>
            <a:spLocks noGrp="1"/>
          </p:cNvSpPr>
          <p:nvPr>
            <p:ph type="sldNum" sz="quarter" idx="12"/>
          </p:nvPr>
        </p:nvSpPr>
        <p:spPr/>
        <p:txBody>
          <a:bodyPr/>
          <a:lstStyle/>
          <a:p>
            <a:fld id="{7C6C7F9C-1A2F-4A16-99BF-54B267120EB3}" type="slidenum">
              <a:rPr lang="en-US" smtClean="0"/>
              <a:pPr/>
              <a:t>4</a:t>
            </a:fld>
            <a:endParaRPr lang="en-US" dirty="0"/>
          </a:p>
        </p:txBody>
      </p:sp>
    </p:spTree>
    <p:extLst>
      <p:ext uri="{BB962C8B-B14F-4D97-AF65-F5344CB8AC3E}">
        <p14:creationId xmlns:p14="http://schemas.microsoft.com/office/powerpoint/2010/main" val="2519512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Paths to NOAA</a:t>
            </a:r>
            <a:endParaRPr lang="en-US" dirty="0"/>
          </a:p>
        </p:txBody>
      </p:sp>
      <p:sp>
        <p:nvSpPr>
          <p:cNvPr id="5" name="Slide Number Placeholder 4"/>
          <p:cNvSpPr>
            <a:spLocks noGrp="1"/>
          </p:cNvSpPr>
          <p:nvPr>
            <p:ph type="sldNum" sz="quarter" idx="12"/>
          </p:nvPr>
        </p:nvSpPr>
        <p:spPr/>
        <p:txBody>
          <a:bodyPr/>
          <a:lstStyle/>
          <a:p>
            <a:fld id="{7C6C7F9C-1A2F-4A16-99BF-54B267120EB3}" type="slidenum">
              <a:rPr lang="en-US" smtClean="0"/>
              <a:pPr/>
              <a:t>5</a:t>
            </a:fld>
            <a:endParaRPr lang="en-US"/>
          </a:p>
        </p:txBody>
      </p:sp>
      <p:sp>
        <p:nvSpPr>
          <p:cNvPr id="6" name="Content Placeholder 5"/>
          <p:cNvSpPr>
            <a:spLocks noGrp="1"/>
          </p:cNvSpPr>
          <p:nvPr>
            <p:ph idx="1"/>
          </p:nvPr>
        </p:nvSpPr>
        <p:spPr/>
        <p:txBody>
          <a:bodyPr>
            <a:normAutofit/>
          </a:bodyPr>
          <a:lstStyle/>
          <a:p>
            <a:r>
              <a:rPr lang="en-US" sz="2800" dirty="0" smtClean="0"/>
              <a:t>USAJobs</a:t>
            </a:r>
          </a:p>
          <a:p>
            <a:r>
              <a:rPr lang="en-US" sz="2800" dirty="0" smtClean="0"/>
              <a:t>Contract workforce</a:t>
            </a:r>
          </a:p>
          <a:p>
            <a:r>
              <a:rPr lang="en-US" sz="2800" dirty="0" smtClean="0"/>
              <a:t>Cooperative Institutes</a:t>
            </a:r>
          </a:p>
          <a:p>
            <a:r>
              <a:rPr lang="en-US" sz="2800" dirty="0" smtClean="0"/>
              <a:t>Fellowship Programs</a:t>
            </a:r>
          </a:p>
          <a:p>
            <a:pPr lvl="1"/>
            <a:r>
              <a:rPr lang="en-US" sz="2800" dirty="0" smtClean="0"/>
              <a:t>Knauss</a:t>
            </a:r>
          </a:p>
          <a:p>
            <a:pPr lvl="1"/>
            <a:r>
              <a:rPr lang="en-US" sz="2800" dirty="0" smtClean="0"/>
              <a:t>EPP</a:t>
            </a:r>
          </a:p>
          <a:p>
            <a:r>
              <a:rPr lang="en-US" sz="3000" dirty="0" smtClean="0"/>
              <a:t>Postdoctoral Fellowships</a:t>
            </a:r>
          </a:p>
          <a:p>
            <a:r>
              <a:rPr lang="en-US" sz="3000" dirty="0" smtClean="0"/>
              <a:t>NOAA Corps</a:t>
            </a:r>
          </a:p>
        </p:txBody>
      </p:sp>
    </p:spTree>
    <p:extLst>
      <p:ext uri="{BB962C8B-B14F-4D97-AF65-F5344CB8AC3E}">
        <p14:creationId xmlns:p14="http://schemas.microsoft.com/office/powerpoint/2010/main" val="1022185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Workforce </a:t>
            </a:r>
            <a:endParaRPr lang="en-US" dirty="0"/>
          </a:p>
        </p:txBody>
      </p:sp>
      <p:sp>
        <p:nvSpPr>
          <p:cNvPr id="3" name="Content Placeholder 2"/>
          <p:cNvSpPr>
            <a:spLocks noGrp="1"/>
          </p:cNvSpPr>
          <p:nvPr>
            <p:ph idx="1"/>
          </p:nvPr>
        </p:nvSpPr>
        <p:spPr>
          <a:xfrm>
            <a:off x="381000" y="1905000"/>
            <a:ext cx="8229600" cy="4389120"/>
          </a:xfrm>
        </p:spPr>
        <p:txBody>
          <a:bodyPr>
            <a:normAutofit fontScale="77500" lnSpcReduction="20000"/>
          </a:bodyPr>
          <a:lstStyle/>
          <a:p>
            <a:pPr marL="0" indent="0">
              <a:buNone/>
            </a:pPr>
            <a:r>
              <a:rPr lang="en-US" sz="3100" i="1" dirty="0"/>
              <a:t>Here is a list of companies who are currently filling contract positions at NOAA:</a:t>
            </a:r>
          </a:p>
          <a:p>
            <a:endParaRPr lang="en-US" dirty="0"/>
          </a:p>
          <a:p>
            <a:r>
              <a:rPr lang="en-US" dirty="0"/>
              <a:t>Aster Engineering</a:t>
            </a:r>
          </a:p>
          <a:p>
            <a:r>
              <a:rPr lang="en-US" dirty="0"/>
              <a:t>BAE Systems</a:t>
            </a:r>
          </a:p>
          <a:p>
            <a:r>
              <a:rPr lang="en-US" dirty="0"/>
              <a:t>Consolidated Safety Services</a:t>
            </a:r>
          </a:p>
          <a:p>
            <a:r>
              <a:rPr lang="en-US" b="1" dirty="0"/>
              <a:t>Earth Resources Technology</a:t>
            </a:r>
          </a:p>
          <a:p>
            <a:r>
              <a:rPr lang="en-US" dirty="0"/>
              <a:t>OAK Management</a:t>
            </a:r>
          </a:p>
          <a:p>
            <a:r>
              <a:rPr lang="en-US" dirty="0"/>
              <a:t>IM Systems Group</a:t>
            </a:r>
          </a:p>
          <a:p>
            <a:r>
              <a:rPr lang="en-US" dirty="0"/>
              <a:t>JHT, Inc.</a:t>
            </a:r>
          </a:p>
          <a:p>
            <a:r>
              <a:rPr lang="en-US" dirty="0"/>
              <a:t>SAIC Systems</a:t>
            </a:r>
          </a:p>
          <a:p>
            <a:r>
              <a:rPr lang="en-US" dirty="0"/>
              <a:t>Tetra Tech</a:t>
            </a:r>
          </a:p>
          <a:p>
            <a:r>
              <a:rPr lang="en-US" dirty="0" smtClean="0"/>
              <a:t>Versar</a:t>
            </a:r>
            <a:endParaRPr lang="en-US" dirty="0"/>
          </a:p>
        </p:txBody>
      </p:sp>
      <p:sp>
        <p:nvSpPr>
          <p:cNvPr id="5" name="Slide Number Placeholder 4"/>
          <p:cNvSpPr>
            <a:spLocks noGrp="1"/>
          </p:cNvSpPr>
          <p:nvPr>
            <p:ph type="sldNum" sz="quarter" idx="12"/>
          </p:nvPr>
        </p:nvSpPr>
        <p:spPr/>
        <p:txBody>
          <a:bodyPr/>
          <a:lstStyle/>
          <a:p>
            <a:fld id="{7C6C7F9C-1A2F-4A16-99BF-54B267120EB3}" type="slidenum">
              <a:rPr lang="en-US" smtClean="0"/>
              <a:pPr/>
              <a:t>6</a:t>
            </a:fld>
            <a:endParaRPr lang="en-US"/>
          </a:p>
        </p:txBody>
      </p:sp>
    </p:spTree>
    <p:extLst>
      <p:ext uri="{BB962C8B-B14F-4D97-AF65-F5344CB8AC3E}">
        <p14:creationId xmlns:p14="http://schemas.microsoft.com/office/powerpoint/2010/main" val="2406586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EPP Graduate </a:t>
            </a:r>
            <a:r>
              <a:rPr lang="en-US" dirty="0"/>
              <a:t>Research Scholars</a:t>
            </a:r>
          </a:p>
        </p:txBody>
      </p:sp>
      <p:sp>
        <p:nvSpPr>
          <p:cNvPr id="7" name="Content Placeholder 6"/>
          <p:cNvSpPr>
            <a:spLocks noGrp="1"/>
          </p:cNvSpPr>
          <p:nvPr>
            <p:ph idx="1"/>
          </p:nvPr>
        </p:nvSpPr>
        <p:spPr/>
        <p:txBody>
          <a:bodyPr/>
          <a:lstStyle/>
          <a:p>
            <a:pPr marL="0" indent="0">
              <a:buNone/>
            </a:pPr>
            <a:r>
              <a:rPr lang="en-US" dirty="0" smtClean="0"/>
              <a:t> </a:t>
            </a:r>
          </a:p>
          <a:p>
            <a:endParaRPr lang="en-US" dirty="0"/>
          </a:p>
          <a:p>
            <a:endParaRPr lang="en-US" dirty="0" smtClean="0"/>
          </a:p>
          <a:p>
            <a:endParaRPr lang="en-US" dirty="0"/>
          </a:p>
          <a:p>
            <a:endParaRPr lang="en-US" dirty="0" smtClean="0"/>
          </a:p>
          <a:p>
            <a:pPr marL="0" indent="0">
              <a:buNone/>
            </a:pPr>
            <a:r>
              <a:rPr lang="en-US" dirty="0" smtClean="0"/>
              <a:t> </a:t>
            </a:r>
            <a:endParaRPr lang="en-US" dirty="0"/>
          </a:p>
        </p:txBody>
      </p:sp>
      <p:sp>
        <p:nvSpPr>
          <p:cNvPr id="5" name="Slide Number Placeholder 4"/>
          <p:cNvSpPr>
            <a:spLocks noGrp="1"/>
          </p:cNvSpPr>
          <p:nvPr>
            <p:ph type="sldNum" sz="quarter" idx="12"/>
          </p:nvPr>
        </p:nvSpPr>
        <p:spPr/>
        <p:txBody>
          <a:bodyPr/>
          <a:lstStyle/>
          <a:p>
            <a:fld id="{7C6C7F9C-1A2F-4A16-99BF-54B267120EB3}" type="slidenum">
              <a:rPr lang="en-US" smtClean="0"/>
              <a:pPr/>
              <a:t>7</a:t>
            </a:fld>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47800" y="2428504"/>
            <a:ext cx="62865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3443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990600"/>
          </a:xfrm>
        </p:spPr>
        <p:txBody>
          <a:bodyPr>
            <a:normAutofit/>
          </a:bodyPr>
          <a:lstStyle/>
          <a:p>
            <a:r>
              <a:rPr lang="en-US" dirty="0" smtClean="0"/>
              <a:t>EPP Alumni at NOAA</a:t>
            </a:r>
            <a:endParaRPr lang="en-US" dirty="0"/>
          </a:p>
        </p:txBody>
      </p:sp>
      <p:sp>
        <p:nvSpPr>
          <p:cNvPr id="4" name="Slide Number Placeholder 3"/>
          <p:cNvSpPr>
            <a:spLocks noGrp="1"/>
          </p:cNvSpPr>
          <p:nvPr>
            <p:ph type="sldNum" sz="quarter" idx="12"/>
          </p:nvPr>
        </p:nvSpPr>
        <p:spPr/>
        <p:txBody>
          <a:bodyPr/>
          <a:lstStyle/>
          <a:p>
            <a:fld id="{7C6C7F9C-1A2F-4A16-99BF-54B267120EB3}" type="slidenum">
              <a:rPr lang="en-US" smtClean="0"/>
              <a:pPr/>
              <a:t>8</a:t>
            </a:fld>
            <a:endParaRPr lang="en-US"/>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34000" y="2214748"/>
            <a:ext cx="3048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09800"/>
            <a:ext cx="3608832" cy="2694432"/>
          </a:xfrm>
          <a:prstGeom prst="rect">
            <a:avLst/>
          </a:prstGeom>
        </p:spPr>
      </p:pic>
      <p:sp>
        <p:nvSpPr>
          <p:cNvPr id="5" name="Content Placeholder 4"/>
          <p:cNvSpPr>
            <a:spLocks noGrp="1"/>
          </p:cNvSpPr>
          <p:nvPr>
            <p:ph sz="half" idx="1"/>
          </p:nvPr>
        </p:nvSpPr>
        <p:spPr/>
        <p:txBody>
          <a:bodyPr/>
          <a:lstStyle/>
          <a:p>
            <a:pPr marL="0" indent="0">
              <a:buNone/>
            </a:pPr>
            <a:r>
              <a:rPr lang="en-US" dirty="0" smtClean="0"/>
              <a:t> </a:t>
            </a: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124284"/>
            <a:ext cx="2749550"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0405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305800" cy="685800"/>
          </a:xfrm>
        </p:spPr>
        <p:txBody>
          <a:bodyPr>
            <a:normAutofit fontScale="90000"/>
          </a:bodyPr>
          <a:lstStyle/>
          <a:p>
            <a:r>
              <a:rPr lang="en-US" dirty="0" smtClean="0"/>
              <a:t>Knauss Fellowships </a:t>
            </a:r>
            <a:endParaRPr lang="en-US" dirty="0"/>
          </a:p>
        </p:txBody>
      </p:sp>
      <p:sp>
        <p:nvSpPr>
          <p:cNvPr id="5" name="Slide Number Placeholder 4"/>
          <p:cNvSpPr>
            <a:spLocks noGrp="1"/>
          </p:cNvSpPr>
          <p:nvPr>
            <p:ph type="sldNum" sz="quarter" idx="12"/>
          </p:nvPr>
        </p:nvSpPr>
        <p:spPr/>
        <p:txBody>
          <a:bodyPr/>
          <a:lstStyle/>
          <a:p>
            <a:fld id="{7C6C7F9C-1A2F-4A16-99BF-54B267120EB3}" type="slidenum">
              <a:rPr lang="en-US" smtClean="0"/>
              <a:pPr/>
              <a:t>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268" y="1158875"/>
            <a:ext cx="3272790" cy="272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810000" y="1600200"/>
            <a:ext cx="5018165" cy="3970318"/>
          </a:xfrm>
          <a:prstGeom prst="rect">
            <a:avLst/>
          </a:prstGeom>
        </p:spPr>
        <p:txBody>
          <a:bodyPr wrap="square">
            <a:spAutoFit/>
          </a:bodyPr>
          <a:lstStyle/>
          <a:p>
            <a:r>
              <a:rPr lang="en-US" b="1" dirty="0">
                <a:hlinkClick r:id="rId3"/>
              </a:rPr>
              <a:t>John A Knauss Marine Policy Fellowship</a:t>
            </a:r>
            <a:endParaRPr lang="en-US" b="1" dirty="0"/>
          </a:p>
          <a:p>
            <a:r>
              <a:rPr lang="en-US" dirty="0"/>
              <a:t>The Sea Grant Knauss Fellowship provides a unique educational experience to graduate students who have an interest in ocean, coastal and Great Lakes resources and in the national policy decisions affecting those resources.</a:t>
            </a:r>
          </a:p>
          <a:p>
            <a:r>
              <a:rPr lang="en-US" dirty="0"/>
              <a:t>The Fellowship, named after one of Sea Grant's founders, former NOAA Administrator, John A. Knauss, matches highly qualified graduate students with "hosts" in the legislative and executive branch of government located in the Washington, D.C. area, for a one year paid fellowship.</a:t>
            </a:r>
          </a:p>
          <a:p>
            <a:r>
              <a:rPr lang="en-US" dirty="0"/>
              <a:t> </a:t>
            </a:r>
          </a:p>
        </p:txBody>
      </p:sp>
    </p:spTree>
    <p:extLst>
      <p:ext uri="{BB962C8B-B14F-4D97-AF65-F5344CB8AC3E}">
        <p14:creationId xmlns:p14="http://schemas.microsoft.com/office/powerpoint/2010/main" val="11570860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29977</TotalTime>
  <Words>323</Words>
  <Application>Microsoft Office PowerPoint</Application>
  <PresentationFormat>On-screen Show (4:3)</PresentationFormat>
  <Paragraphs>117</Paragraphs>
  <Slides>17</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Constantia</vt:lpstr>
      <vt:lpstr>Wingdings 2</vt:lpstr>
      <vt:lpstr>Flow</vt:lpstr>
      <vt:lpstr>1_Flow</vt:lpstr>
      <vt:lpstr>Graduate and Early Career Opportunities at NOAA</vt:lpstr>
      <vt:lpstr>New Under Secretary</vt:lpstr>
      <vt:lpstr>New Chief Scientist </vt:lpstr>
      <vt:lpstr>NOAA’s Mission</vt:lpstr>
      <vt:lpstr>Paths to NOAA</vt:lpstr>
      <vt:lpstr>Contract Workforce </vt:lpstr>
      <vt:lpstr>EPP Graduate Research Scholars</vt:lpstr>
      <vt:lpstr>EPP Alumni at NOAA</vt:lpstr>
      <vt:lpstr>Knauss Fellowships </vt:lpstr>
      <vt:lpstr>Knauss Fellows </vt:lpstr>
      <vt:lpstr>NY Sea Grant </vt:lpstr>
      <vt:lpstr>Postdoctoral Fellowships</vt:lpstr>
      <vt:lpstr>NOAA CORPS</vt:lpstr>
      <vt:lpstr>Benefits of CREST</vt:lpstr>
      <vt:lpstr>Your success is important to us</vt:lpstr>
      <vt:lpstr>EPP Education and Science Forum</vt:lpstr>
      <vt:lpstr>    </vt:lpstr>
    </vt:vector>
  </TitlesOfParts>
  <Company>NOAA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lleandro</dc:creator>
  <cp:lastModifiedBy>Shakila Merchant</cp:lastModifiedBy>
  <cp:revision>463</cp:revision>
  <cp:lastPrinted>2014-08-07T14:20:38Z</cp:lastPrinted>
  <dcterms:created xsi:type="dcterms:W3CDTF">2010-04-01T19:24:41Z</dcterms:created>
  <dcterms:modified xsi:type="dcterms:W3CDTF">2014-09-23T21:44:29Z</dcterms:modified>
</cp:coreProperties>
</file>